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8" r:id="rId4"/>
    <p:sldId id="269" r:id="rId5"/>
    <p:sldId id="270" r:id="rId6"/>
    <p:sldId id="271" r:id="rId7"/>
    <p:sldId id="274" r:id="rId8"/>
    <p:sldId id="272" r:id="rId9"/>
    <p:sldId id="273" r:id="rId10"/>
    <p:sldId id="257" r:id="rId11"/>
    <p:sldId id="262" r:id="rId12"/>
    <p:sldId id="261" r:id="rId13"/>
    <p:sldId id="259" r:id="rId14"/>
    <p:sldId id="275" r:id="rId15"/>
    <p:sldId id="263" r:id="rId16"/>
    <p:sldId id="264" r:id="rId17"/>
    <p:sldId id="265" r:id="rId18"/>
    <p:sldId id="276" r:id="rId19"/>
    <p:sldId id="266" r:id="rId20"/>
    <p:sldId id="267" r:id="rId21"/>
    <p:sldId id="277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52"/>
  </p:normalViewPr>
  <p:slideViewPr>
    <p:cSldViewPr snapToGrid="0" snapToObjects="1">
      <p:cViewPr varScale="1">
        <p:scale>
          <a:sx n="95" d="100"/>
          <a:sy n="95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E98D-C73E-4545-841E-A0A8B9EFAC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8CD7B-7A0F-9745-BCF6-8D84A00D36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Thân Việt Cường</a:t>
            </a:r>
          </a:p>
        </p:txBody>
      </p:sp>
    </p:spTree>
    <p:extLst>
      <p:ext uri="{BB962C8B-B14F-4D97-AF65-F5344CB8AC3E}">
        <p14:creationId xmlns:p14="http://schemas.microsoft.com/office/powerpoint/2010/main" val="1902561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E3A11-3AC3-DA4C-8DE3-D1424620F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10A8-D511-6945-9387-54511846F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đỉnh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2 </a:t>
            </a:r>
            <a:r>
              <a:rPr lang="en-US" dirty="0" err="1"/>
              <a:t>đỉnh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2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chung</a:t>
            </a:r>
            <a:endParaRPr lang="en-US" dirty="0"/>
          </a:p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Intersection Graph: </a:t>
            </a:r>
          </a:p>
          <a:p>
            <a:pPr lvl="1"/>
            <a:r>
              <a:rPr lang="en-US" dirty="0"/>
              <a:t>Interval Graph</a:t>
            </a:r>
          </a:p>
          <a:p>
            <a:pPr lvl="1"/>
            <a:r>
              <a:rPr lang="en-US" dirty="0"/>
              <a:t>Trapezoid Graph </a:t>
            </a:r>
          </a:p>
          <a:p>
            <a:pPr lvl="1"/>
            <a:r>
              <a:rPr lang="en-US" dirty="0"/>
              <a:t>Circular Arc Graph</a:t>
            </a:r>
          </a:p>
          <a:p>
            <a:pPr lvl="1"/>
            <a:r>
              <a:rPr lang="en-US" dirty="0"/>
              <a:t>Permutation Graph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30587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51C98-45F1-AC43-A5A1-9DD5A3A78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E671D-BF38-8246-97A0-B40CB8DA3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err="1"/>
              <a:t>Nhận</a:t>
            </a:r>
            <a:r>
              <a:rPr lang="en-US" sz="2200" dirty="0"/>
              <a:t> </a:t>
            </a:r>
            <a:r>
              <a:rPr lang="en-US" sz="2200" dirty="0" err="1"/>
              <a:t>biết</a:t>
            </a:r>
            <a:endParaRPr lang="en-US" sz="2200" dirty="0"/>
          </a:p>
          <a:p>
            <a:r>
              <a:rPr lang="en-US" sz="2200" dirty="0" err="1"/>
              <a:t>Tô</a:t>
            </a:r>
            <a:r>
              <a:rPr lang="en-US" sz="2200" dirty="0"/>
              <a:t> </a:t>
            </a:r>
            <a:r>
              <a:rPr lang="en-US" sz="2200" dirty="0" err="1"/>
              <a:t>màu</a:t>
            </a:r>
            <a:endParaRPr lang="en-US" sz="2200" dirty="0"/>
          </a:p>
          <a:p>
            <a:r>
              <a:rPr lang="en-US" sz="2200" dirty="0" err="1"/>
              <a:t>Tìm</a:t>
            </a:r>
            <a:r>
              <a:rPr lang="en-US" sz="2200" dirty="0"/>
              <a:t> maximum clique</a:t>
            </a:r>
          </a:p>
          <a:p>
            <a:r>
              <a:rPr lang="en-US" sz="2200" dirty="0" err="1"/>
              <a:t>Tìm</a:t>
            </a:r>
            <a:r>
              <a:rPr lang="en-US" sz="2200" dirty="0"/>
              <a:t> maximum independent set</a:t>
            </a:r>
          </a:p>
        </p:txBody>
      </p:sp>
    </p:spTree>
    <p:extLst>
      <p:ext uri="{BB962C8B-B14F-4D97-AF65-F5344CB8AC3E}">
        <p14:creationId xmlns:p14="http://schemas.microsoft.com/office/powerpoint/2010/main" val="2740730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7BFE-AF0A-0F49-BDD1-6159EE81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endParaRPr lang="en-US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12F7CC9F-DAC6-D64A-9305-8C7E6B318771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8137308"/>
              </p:ext>
            </p:extLst>
          </p:nvPr>
        </p:nvGraphicFramePr>
        <p:xfrm>
          <a:off x="2130377" y="1446306"/>
          <a:ext cx="7497717" cy="490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Bitmap Image" r:id="rId3" imgW="3365500" imgH="2203450" progId="Paint.Picture">
                  <p:embed/>
                </p:oleObj>
              </mc:Choice>
              <mc:Fallback>
                <p:oleObj name="Bitmap Image" r:id="rId3" imgW="3365500" imgH="2203450" progId="Paint.Picture">
                  <p:embed/>
                  <p:pic>
                    <p:nvPicPr>
                      <p:cNvPr id="6146" name="Object 4">
                        <a:extLst>
                          <a:ext uri="{FF2B5EF4-FFF2-40B4-BE49-F238E27FC236}">
                            <a16:creationId xmlns:a16="http://schemas.microsoft.com/office/drawing/2014/main" id="{777A81A4-85E5-9946-B546-95F3570BC6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0377" y="1446306"/>
                        <a:ext cx="7497717" cy="49088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485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ED4AD-295F-8F4C-B697-0051F6B4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Interval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2EE4-5D88-344B-8986-6EC11A435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đỉnh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1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 </a:t>
            </a:r>
          </a:p>
          <a:p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maximum independent set, max clique, </a:t>
            </a:r>
            <a:r>
              <a:rPr lang="en-US" dirty="0" err="1"/>
              <a:t>tô</a:t>
            </a:r>
            <a:r>
              <a:rPr lang="en-US" dirty="0"/>
              <a:t> </a:t>
            </a:r>
            <a:r>
              <a:rPr lang="en-US" dirty="0" err="1"/>
              <a:t>màu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3229E22-4E54-CA41-AA2E-698DC2C9B556}"/>
              </a:ext>
            </a:extLst>
          </p:cNvPr>
          <p:cNvGrpSpPr>
            <a:grpSpLocks/>
          </p:cNvGrpSpPr>
          <p:nvPr/>
        </p:nvGrpSpPr>
        <p:grpSpPr bwMode="auto">
          <a:xfrm>
            <a:off x="1994647" y="3783105"/>
            <a:ext cx="6477000" cy="1574800"/>
            <a:chOff x="912" y="2976"/>
            <a:chExt cx="4080" cy="992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65D8C0CF-2FE0-1D46-974B-71D2655FF3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3552"/>
              <a:ext cx="4080" cy="416"/>
              <a:chOff x="912" y="3552"/>
              <a:chExt cx="4080" cy="416"/>
            </a:xfrm>
          </p:grpSpPr>
          <p:sp>
            <p:nvSpPr>
              <p:cNvPr id="9" name="AutoShape 6">
                <a:extLst>
                  <a:ext uri="{FF2B5EF4-FFF2-40B4-BE49-F238E27FC236}">
                    <a16:creationId xmlns:a16="http://schemas.microsoft.com/office/drawing/2014/main" id="{A30858A0-E892-BF44-98EE-A48C23094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3552"/>
                <a:ext cx="4032" cy="306"/>
              </a:xfrm>
              <a:prstGeom prst="rightArrow">
                <a:avLst>
                  <a:gd name="adj1" fmla="val 36602"/>
                  <a:gd name="adj2" fmla="val 54170"/>
                </a:avLst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chemeClr val="accent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kumimoji="1" lang="en-US" sz="1000" i="0"/>
              </a:p>
            </p:txBody>
          </p:sp>
          <p:sp>
            <p:nvSpPr>
              <p:cNvPr id="10" name="Text Box 7">
                <a:extLst>
                  <a:ext uri="{FF2B5EF4-FFF2-40B4-BE49-F238E27FC236}">
                    <a16:creationId xmlns:a16="http://schemas.microsoft.com/office/drawing/2014/main" id="{C38D88E1-CF3A-6B46-85D5-1FB0E1CDBE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2" y="3776"/>
                <a:ext cx="30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kumimoji="1" lang="en-US" altLang="en-US" sz="1400" b="1" i="0">
                    <a:latin typeface="Arial" panose="020B0604020202020204" pitchFamily="34" charset="0"/>
                    <a:ea typeface="Arial_Unicode_MS" pitchFamily="34" charset="2"/>
                    <a:cs typeface="Arial_Unicode_MS" pitchFamily="34" charset="2"/>
                  </a:rPr>
                  <a:t>Jan</a:t>
                </a:r>
              </a:p>
            </p:txBody>
          </p:sp>
          <p:sp>
            <p:nvSpPr>
              <p:cNvPr id="11" name="Text Box 8">
                <a:extLst>
                  <a:ext uri="{FF2B5EF4-FFF2-40B4-BE49-F238E27FC236}">
                    <a16:creationId xmlns:a16="http://schemas.microsoft.com/office/drawing/2014/main" id="{804EB016-9C25-AA45-B6E3-32A4DE537C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4" y="3776"/>
                <a:ext cx="31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kumimoji="1" lang="en-US" altLang="en-US" sz="1400" b="1" i="0">
                    <a:latin typeface="Arial" panose="020B0604020202020204" pitchFamily="34" charset="0"/>
                    <a:ea typeface="Arial_Unicode_MS" pitchFamily="34" charset="2"/>
                    <a:cs typeface="Arial_Unicode_MS" pitchFamily="34" charset="2"/>
                  </a:rPr>
                  <a:t>Feb</a:t>
                </a:r>
              </a:p>
            </p:txBody>
          </p:sp>
          <p:sp>
            <p:nvSpPr>
              <p:cNvPr id="12" name="Text Box 9">
                <a:extLst>
                  <a:ext uri="{FF2B5EF4-FFF2-40B4-BE49-F238E27FC236}">
                    <a16:creationId xmlns:a16="http://schemas.microsoft.com/office/drawing/2014/main" id="{8C68FFEF-FEDC-7547-9916-AA5A38EFAE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7" y="3776"/>
                <a:ext cx="315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kumimoji="1" lang="en-US" altLang="en-US" sz="1400" b="1" i="0">
                    <a:latin typeface="Arial" panose="020B0604020202020204" pitchFamily="34" charset="0"/>
                    <a:ea typeface="Arial_Unicode_MS" pitchFamily="34" charset="2"/>
                    <a:cs typeface="Arial_Unicode_MS" pitchFamily="34" charset="2"/>
                  </a:rPr>
                  <a:t>Mar</a:t>
                </a:r>
              </a:p>
            </p:txBody>
          </p:sp>
          <p:sp>
            <p:nvSpPr>
              <p:cNvPr id="13" name="Text Box 10">
                <a:extLst>
                  <a:ext uri="{FF2B5EF4-FFF2-40B4-BE49-F238E27FC236}">
                    <a16:creationId xmlns:a16="http://schemas.microsoft.com/office/drawing/2014/main" id="{97BE634B-46F1-4F4C-8D9D-68E5146BA7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2" y="3776"/>
                <a:ext cx="30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kumimoji="1" lang="en-US" altLang="en-US" sz="1400" b="1" i="0">
                    <a:latin typeface="Arial" panose="020B0604020202020204" pitchFamily="34" charset="0"/>
                    <a:ea typeface="Arial_Unicode_MS" pitchFamily="34" charset="2"/>
                    <a:cs typeface="Arial_Unicode_MS" pitchFamily="34" charset="2"/>
                  </a:rPr>
                  <a:t>Apr</a:t>
                </a:r>
              </a:p>
            </p:txBody>
          </p:sp>
          <p:sp>
            <p:nvSpPr>
              <p:cNvPr id="14" name="Text Box 11">
                <a:extLst>
                  <a:ext uri="{FF2B5EF4-FFF2-40B4-BE49-F238E27FC236}">
                    <a16:creationId xmlns:a16="http://schemas.microsoft.com/office/drawing/2014/main" id="{9BF14EC7-F027-D947-9A36-D7540446AC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32" y="3776"/>
                <a:ext cx="33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kumimoji="1" lang="en-US" altLang="en-US" sz="1400" b="1" i="0">
                    <a:latin typeface="Arial" panose="020B0604020202020204" pitchFamily="34" charset="0"/>
                    <a:ea typeface="Arial_Unicode_MS" pitchFamily="34" charset="2"/>
                    <a:cs typeface="Arial_Unicode_MS" pitchFamily="34" charset="2"/>
                  </a:rPr>
                  <a:t>May</a:t>
                </a:r>
              </a:p>
            </p:txBody>
          </p:sp>
          <p:sp>
            <p:nvSpPr>
              <p:cNvPr id="15" name="Text Box 12">
                <a:extLst>
                  <a:ext uri="{FF2B5EF4-FFF2-40B4-BE49-F238E27FC236}">
                    <a16:creationId xmlns:a16="http://schemas.microsoft.com/office/drawing/2014/main" id="{8D66B2C7-5A38-3A4F-B12A-8BA550FCF8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29" y="3776"/>
                <a:ext cx="31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kumimoji="1" lang="en-US" altLang="en-US" sz="1400" b="1" i="0">
                    <a:latin typeface="Arial" panose="020B0604020202020204" pitchFamily="34" charset="0"/>
                    <a:ea typeface="Arial_Unicode_MS" pitchFamily="34" charset="2"/>
                    <a:cs typeface="Arial_Unicode_MS" pitchFamily="34" charset="2"/>
                  </a:rPr>
                  <a:t>Jun</a:t>
                </a:r>
              </a:p>
            </p:txBody>
          </p:sp>
          <p:sp>
            <p:nvSpPr>
              <p:cNvPr id="16" name="Text Box 13">
                <a:extLst>
                  <a:ext uri="{FF2B5EF4-FFF2-40B4-BE49-F238E27FC236}">
                    <a16:creationId xmlns:a16="http://schemas.microsoft.com/office/drawing/2014/main" id="{BF8DE560-1E7C-7B49-B3C5-6B9FE9E83D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8" y="3776"/>
                <a:ext cx="33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kumimoji="1" lang="en-US" altLang="en-US" sz="1400" b="1" i="0">
                    <a:latin typeface="Arial" panose="020B0604020202020204" pitchFamily="34" charset="0"/>
                    <a:ea typeface="Arial_Unicode_MS" pitchFamily="34" charset="2"/>
                    <a:cs typeface="Arial_Unicode_MS" pitchFamily="34" charset="2"/>
                  </a:rPr>
                  <a:t>July</a:t>
                </a:r>
              </a:p>
            </p:txBody>
          </p:sp>
          <p:sp>
            <p:nvSpPr>
              <p:cNvPr id="17" name="Text Box 14">
                <a:extLst>
                  <a:ext uri="{FF2B5EF4-FFF2-40B4-BE49-F238E27FC236}">
                    <a16:creationId xmlns:a16="http://schemas.microsoft.com/office/drawing/2014/main" id="{86C7C356-4BF9-5646-B5E7-635CBA747D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43" y="3776"/>
                <a:ext cx="32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kumimoji="1" lang="en-US" altLang="en-US" sz="1400" b="1" i="0">
                    <a:latin typeface="Arial" panose="020B0604020202020204" pitchFamily="34" charset="0"/>
                    <a:ea typeface="Arial_Unicode_MS" pitchFamily="34" charset="2"/>
                    <a:cs typeface="Arial_Unicode_MS" pitchFamily="34" charset="2"/>
                  </a:rPr>
                  <a:t>Sep</a:t>
                </a:r>
              </a:p>
            </p:txBody>
          </p:sp>
          <p:sp>
            <p:nvSpPr>
              <p:cNvPr id="18" name="Text Box 15">
                <a:extLst>
                  <a:ext uri="{FF2B5EF4-FFF2-40B4-BE49-F238E27FC236}">
                    <a16:creationId xmlns:a16="http://schemas.microsoft.com/office/drawing/2014/main" id="{B587A468-92B1-2942-8954-661EDEB857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6" y="3776"/>
                <a:ext cx="30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kumimoji="1" lang="en-US" altLang="en-US" sz="1400" b="1" i="0">
                    <a:latin typeface="Arial" panose="020B0604020202020204" pitchFamily="34" charset="0"/>
                    <a:ea typeface="Arial_Unicode_MS" pitchFamily="34" charset="2"/>
                    <a:cs typeface="Arial_Unicode_MS" pitchFamily="34" charset="2"/>
                  </a:rPr>
                  <a:t>Oct</a:t>
                </a:r>
              </a:p>
            </p:txBody>
          </p:sp>
          <p:sp>
            <p:nvSpPr>
              <p:cNvPr id="19" name="Text Box 16">
                <a:extLst>
                  <a:ext uri="{FF2B5EF4-FFF2-40B4-BE49-F238E27FC236}">
                    <a16:creationId xmlns:a16="http://schemas.microsoft.com/office/drawing/2014/main" id="{26B29B32-1116-104E-A4DB-47B4D0F695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42" y="3776"/>
                <a:ext cx="32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kumimoji="1" lang="en-US" altLang="en-US" sz="1400" b="1" i="0">
                    <a:latin typeface="Arial" panose="020B0604020202020204" pitchFamily="34" charset="0"/>
                    <a:ea typeface="Arial_Unicode_MS" pitchFamily="34" charset="2"/>
                    <a:cs typeface="Arial_Unicode_MS" pitchFamily="34" charset="2"/>
                  </a:rPr>
                  <a:t>Nov</a:t>
                </a:r>
              </a:p>
            </p:txBody>
          </p:sp>
          <p:sp>
            <p:nvSpPr>
              <p:cNvPr id="20" name="Text Box 17">
                <a:extLst>
                  <a:ext uri="{FF2B5EF4-FFF2-40B4-BE49-F238E27FC236}">
                    <a16:creationId xmlns:a16="http://schemas.microsoft.com/office/drawing/2014/main" id="{C710409F-4FF5-3046-B1EA-599E950C0E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24" y="3776"/>
                <a:ext cx="32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kumimoji="1" lang="en-US" altLang="en-US" sz="1400" b="1" i="0">
                    <a:latin typeface="Arial" panose="020B0604020202020204" pitchFamily="34" charset="0"/>
                    <a:ea typeface="Arial_Unicode_MS" pitchFamily="34" charset="2"/>
                    <a:cs typeface="Arial_Unicode_MS" pitchFamily="34" charset="2"/>
                  </a:rPr>
                  <a:t>Dec</a:t>
                </a:r>
              </a:p>
            </p:txBody>
          </p:sp>
        </p:grpSp>
        <p:sp>
          <p:nvSpPr>
            <p:cNvPr id="6" name="AutoShape 18">
              <a:extLst>
                <a:ext uri="{FF2B5EF4-FFF2-40B4-BE49-F238E27FC236}">
                  <a16:creationId xmlns:a16="http://schemas.microsoft.com/office/drawing/2014/main" id="{8B9A769D-211A-F049-B59D-E796FAB02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976"/>
              <a:ext cx="1536" cy="96"/>
            </a:xfrm>
            <a:prstGeom prst="flowChartProcess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kumimoji="1" lang="en-US" sz="1400" b="1" i="0">
                  <a:latin typeface="Arial" charset="0"/>
                </a:rPr>
                <a:t>Phase 1</a:t>
              </a:r>
              <a:endParaRPr kumimoji="1" lang="en-US" sz="1000" b="1" i="0">
                <a:latin typeface="Arial" charset="0"/>
              </a:endParaRPr>
            </a:p>
          </p:txBody>
        </p:sp>
        <p:sp>
          <p:nvSpPr>
            <p:cNvPr id="7" name="AutoShape 19">
              <a:extLst>
                <a:ext uri="{FF2B5EF4-FFF2-40B4-BE49-F238E27FC236}">
                  <a16:creationId xmlns:a16="http://schemas.microsoft.com/office/drawing/2014/main" id="{42470853-CE85-C540-B308-BF4B43192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3168"/>
              <a:ext cx="1200" cy="96"/>
            </a:xfrm>
            <a:prstGeom prst="flowChartProcess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kumimoji="1" lang="en-US" sz="1400" b="1" i="0">
                  <a:latin typeface="Arial" charset="0"/>
                </a:rPr>
                <a:t>Phase 2</a:t>
              </a:r>
            </a:p>
          </p:txBody>
        </p:sp>
        <p:sp>
          <p:nvSpPr>
            <p:cNvPr id="8" name="AutoShape 20">
              <a:extLst>
                <a:ext uri="{FF2B5EF4-FFF2-40B4-BE49-F238E27FC236}">
                  <a16:creationId xmlns:a16="http://schemas.microsoft.com/office/drawing/2014/main" id="{F1E3FD7F-9C18-7E41-8624-58131C00C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360"/>
              <a:ext cx="1056" cy="96"/>
            </a:xfrm>
            <a:prstGeom prst="flowChartProcess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kumimoji="1" lang="en-US" sz="1400" b="1" i="0">
                  <a:latin typeface="Arial" charset="0"/>
                </a:rPr>
                <a:t>Phase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682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D7B2B-C50A-A743-8C30-6766CC93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3D7B8D-91CF-4E49-BC31-BC9B86630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0668" y="2142518"/>
            <a:ext cx="41638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93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94AC-5D09-CB4B-A79A-297E203E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Edge Intersection Graphs of Paths in a Tree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7F03E-B2EA-E14D-B98C-80A73E5AA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 1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cây</a:t>
            </a:r>
            <a:endParaRPr lang="en-US" dirty="0"/>
          </a:p>
          <a:p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đỉnh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cây</a:t>
            </a:r>
            <a:endParaRPr lang="en-US" dirty="0"/>
          </a:p>
          <a:p>
            <a:r>
              <a:rPr lang="en-US" dirty="0" err="1"/>
              <a:t>Giữa</a:t>
            </a:r>
            <a:r>
              <a:rPr lang="en-US" dirty="0"/>
              <a:t> 2 </a:t>
            </a:r>
            <a:r>
              <a:rPr lang="en-US" dirty="0" err="1"/>
              <a:t>đỉnh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2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chung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B8C8B8-4FDA-574D-B768-732D67620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88" y="3582894"/>
            <a:ext cx="3146392" cy="305995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E7D10EE-164C-2B44-A5B7-5FC7A5768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40" y="3836155"/>
            <a:ext cx="3129743" cy="2806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585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94AC-5D09-CB4B-A79A-297E203E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Vertex Intersection Graphs of Paths in a Tree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7F03E-B2EA-E14D-B98C-80A73E5AA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 1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cây</a:t>
            </a:r>
            <a:endParaRPr lang="en-US" dirty="0"/>
          </a:p>
          <a:p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đỉnh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cây</a:t>
            </a:r>
            <a:endParaRPr lang="en-US" dirty="0"/>
          </a:p>
          <a:p>
            <a:r>
              <a:rPr lang="en-US" dirty="0" err="1"/>
              <a:t>Giữa</a:t>
            </a:r>
            <a:r>
              <a:rPr lang="en-US" dirty="0"/>
              <a:t> 2 </a:t>
            </a:r>
            <a:r>
              <a:rPr lang="en-US" dirty="0" err="1"/>
              <a:t>đỉnh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2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đỉnh</a:t>
            </a:r>
            <a:r>
              <a:rPr lang="en-US" dirty="0"/>
              <a:t> </a:t>
            </a:r>
            <a:r>
              <a:rPr lang="en-US" dirty="0" err="1"/>
              <a:t>chung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B8C8B8-4FDA-574D-B768-732D67620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88" y="3582894"/>
            <a:ext cx="3146392" cy="3059953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3942E003-D586-2940-95F4-ACB8A283B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503" y="3784599"/>
            <a:ext cx="3048010" cy="2688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875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4EE7C-F695-3A45-BDE4-FE2F63BB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Graph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09D164-45F0-F144-8B42-5CD31FBF8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904" y="1824412"/>
            <a:ext cx="6774066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94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4EE7C-F695-3A45-BDE4-FE2F63BB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Permutation Graph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736D2-1DBA-E844-861E-AA3BE9696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B49BE1-F9CC-3949-9F9D-F1AB0DD9D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06" y="2160589"/>
            <a:ext cx="8716323" cy="315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62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6BE6B-8945-6648-B775-D7CEF6E2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Trapezoid Graph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2D4C56-4574-4B45-AF36-AA0AF11E6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933" y="2178425"/>
            <a:ext cx="8596312" cy="344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19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161A-2512-2348-9F95-7A07EC08A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146" y="2626658"/>
            <a:ext cx="8596668" cy="1320800"/>
          </a:xfrm>
        </p:spPr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chú</a:t>
            </a:r>
            <a:r>
              <a:rPr lang="en-US" dirty="0"/>
              <a:t> </a:t>
            </a:r>
            <a:r>
              <a:rPr lang="en-US" dirty="0" err="1"/>
              <a:t>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016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D7B2B-C50A-A743-8C30-6766CC93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Arc Graph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29D722-A99B-C04C-9EC2-5783E8866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598" y="2138082"/>
            <a:ext cx="6042139" cy="387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05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D7B2B-C50A-A743-8C30-6766CC93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Graph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1660ED-6C60-B14F-BBE0-CF1CF302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4711700" cy="400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E24797-989D-9140-8B4F-373A9BBEE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034" y="2367425"/>
            <a:ext cx="37211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35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E3A11-3AC3-DA4C-8DE3-D1424620F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10A8-D511-6945-9387-54511846F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Overlap graph</a:t>
            </a:r>
          </a:p>
          <a:p>
            <a:r>
              <a:rPr lang="en-US" dirty="0"/>
              <a:t>Unit Disc Graph</a:t>
            </a:r>
          </a:p>
          <a:p>
            <a:r>
              <a:rPr lang="en-US" dirty="0"/>
              <a:t>Disc Graph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76100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E3A11-3AC3-DA4C-8DE3-D1424620F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nhóm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510A8-D511-6945-9387-54511846F2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Giải </a:t>
                </a:r>
                <a:r>
                  <a:rPr lang="en-US" dirty="0" err="1"/>
                  <a:t>thuật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độ</a:t>
                </a:r>
                <a:r>
                  <a:rPr lang="en-US" dirty="0"/>
                  <a:t> </a:t>
                </a:r>
                <a:r>
                  <a:rPr lang="en-US" dirty="0" err="1"/>
                  <a:t>phức</a:t>
                </a:r>
                <a:r>
                  <a:rPr lang="en-US" dirty="0"/>
                  <a:t> </a:t>
                </a:r>
                <a:r>
                  <a:rPr lang="en-US" dirty="0" err="1"/>
                  <a:t>tạp</a:t>
                </a:r>
                <a:r>
                  <a:rPr lang="en-US" dirty="0"/>
                  <a:t> </a:t>
                </a:r>
                <a:r>
                  <a:rPr lang="en-US" dirty="0" err="1"/>
                  <a:t>tuyến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cho</a:t>
                </a:r>
                <a:r>
                  <a:rPr lang="en-US" dirty="0"/>
                  <a:t> </a:t>
                </a:r>
                <a:r>
                  <a:rPr lang="en-US" dirty="0" err="1"/>
                  <a:t>bài</a:t>
                </a:r>
                <a:r>
                  <a:rPr lang="en-US" dirty="0"/>
                  <a:t> </a:t>
                </a:r>
                <a:r>
                  <a:rPr lang="en-US" dirty="0" err="1"/>
                  <a:t>toán</a:t>
                </a:r>
                <a:r>
                  <a:rPr lang="en-US" dirty="0"/>
                  <a:t> </a:t>
                </a:r>
                <a:r>
                  <a:rPr lang="en-US" dirty="0" err="1"/>
                  <a:t>tìm</a:t>
                </a:r>
                <a:r>
                  <a:rPr lang="en-US" dirty="0"/>
                  <a:t> maximum induced matching </a:t>
                </a:r>
                <a:r>
                  <a:rPr lang="en-US" dirty="0" err="1"/>
                  <a:t>trên</a:t>
                </a:r>
                <a:r>
                  <a:rPr lang="en-US" dirty="0"/>
                  <a:t> Interval Graph, Circular Arc Graph</a:t>
                </a:r>
              </a:p>
              <a:p>
                <a:r>
                  <a:rPr lang="en-US" dirty="0" err="1"/>
                  <a:t>Giải</a:t>
                </a:r>
                <a:r>
                  <a:rPr lang="en-US" dirty="0"/>
                  <a:t> </a:t>
                </a:r>
                <a:r>
                  <a:rPr lang="en-US" dirty="0" err="1"/>
                  <a:t>thuật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độ</a:t>
                </a:r>
                <a:r>
                  <a:rPr lang="en-US" dirty="0"/>
                  <a:t> </a:t>
                </a:r>
                <a:r>
                  <a:rPr lang="en-US" dirty="0" err="1"/>
                  <a:t>phức</a:t>
                </a:r>
                <a:r>
                  <a:rPr lang="en-US" dirty="0"/>
                  <a:t> </a:t>
                </a:r>
                <a:r>
                  <a:rPr lang="en-US" dirty="0" err="1"/>
                  <a:t>tạp</a:t>
                </a:r>
                <a:r>
                  <a:rPr lang="en-US" dirty="0"/>
                  <a:t> O(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𝑛</m:t>
                    </m:r>
                    <m:rad>
                      <m:radPr>
                        <m:degHide m:val="on"/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rad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en-US" dirty="0"/>
                  <a:t>) </a:t>
                </a:r>
                <a:r>
                  <a:rPr lang="en-US" dirty="0" err="1"/>
                  <a:t>cho</a:t>
                </a:r>
                <a:r>
                  <a:rPr lang="en-US" dirty="0"/>
                  <a:t> </a:t>
                </a:r>
                <a:r>
                  <a:rPr lang="en-US" dirty="0" err="1"/>
                  <a:t>bài</a:t>
                </a:r>
                <a:r>
                  <a:rPr lang="en-US" dirty="0"/>
                  <a:t> </a:t>
                </a:r>
                <a:r>
                  <a:rPr lang="en-US" dirty="0" err="1"/>
                  <a:t>toán</a:t>
                </a:r>
                <a:r>
                  <a:rPr lang="en-US" dirty="0"/>
                  <a:t> </a:t>
                </a:r>
                <a:r>
                  <a:rPr lang="en-US" dirty="0" err="1"/>
                  <a:t>tìm</a:t>
                </a:r>
                <a:r>
                  <a:rPr lang="en-US" dirty="0"/>
                  <a:t> maximum induced matching </a:t>
                </a:r>
                <a:r>
                  <a:rPr lang="en-US" dirty="0" err="1"/>
                  <a:t>trên</a:t>
                </a:r>
                <a:r>
                  <a:rPr lang="en-US" dirty="0"/>
                  <a:t> Permutation Graph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510A8-D511-6945-9387-54511846F2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11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161A-2512-2348-9F95-7A07EC08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5884A-EAA5-7645-A4F7-B2CFC863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2931"/>
            <a:ext cx="3820581" cy="3880773"/>
          </a:xfrm>
        </p:spPr>
        <p:txBody>
          <a:bodyPr/>
          <a:lstStyle/>
          <a:p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đỉnh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2 </a:t>
            </a:r>
            <a:r>
              <a:rPr lang="en-US" dirty="0" err="1"/>
              <a:t>đỉnh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nối</a:t>
            </a:r>
            <a:endParaRPr lang="en-US" dirty="0"/>
          </a:p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Maximum Independent Set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NP-Hard</a:t>
            </a:r>
          </a:p>
          <a:p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Maximum Independent Set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l-GR" i="1" dirty="0"/>
              <a:t>α</a:t>
            </a:r>
            <a:r>
              <a:rPr lang="el-GR" dirty="0"/>
              <a:t>(</a:t>
            </a:r>
            <a:r>
              <a:rPr lang="en-US" i="1" dirty="0"/>
              <a:t>G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595FC-3696-D64B-A6FC-A5F2CCE63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116" y="1389541"/>
            <a:ext cx="4527552" cy="45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0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161A-2512-2348-9F95-7A07EC08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5884A-EAA5-7645-A4F7-B2CFC863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40878" cy="3880773"/>
          </a:xfrm>
        </p:spPr>
        <p:txBody>
          <a:bodyPr/>
          <a:lstStyle/>
          <a:p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đỉnh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2 </a:t>
            </a:r>
            <a:r>
              <a:rPr lang="en-US" dirty="0" err="1"/>
              <a:t>đỉnh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nối</a:t>
            </a:r>
            <a:endParaRPr lang="en-US" dirty="0"/>
          </a:p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maximum clique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NP-Hard</a:t>
            </a:r>
          </a:p>
          <a:p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maximum clique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l-GR" i="1" dirty="0"/>
              <a:t>ω</a:t>
            </a:r>
            <a:r>
              <a:rPr lang="el-GR" dirty="0"/>
              <a:t>(</a:t>
            </a:r>
            <a:r>
              <a:rPr lang="en-US" i="1" dirty="0"/>
              <a:t>G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43865-E76E-964C-881B-B40969F67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894" y="1771921"/>
            <a:ext cx="5327679" cy="42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39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161A-2512-2348-9F95-7A07EC08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5884A-EAA5-7645-A4F7-B2CFC863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40878" cy="3880773"/>
          </a:xfrm>
        </p:spPr>
        <p:txBody>
          <a:bodyPr/>
          <a:lstStyle/>
          <a:p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gắn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đỉnh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(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)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2 </a:t>
            </a:r>
            <a:r>
              <a:rPr lang="en-US" dirty="0" err="1"/>
              <a:t>đỉnh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kề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  <a:p>
            <a:r>
              <a:rPr lang="en-US" dirty="0"/>
              <a:t>Chromatic number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tô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,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l-GR" dirty="0"/>
              <a:t>χ(</a:t>
            </a:r>
            <a:r>
              <a:rPr lang="en-US" i="1" dirty="0"/>
              <a:t>G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EC2E2-284F-1249-9B51-64112D58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329" y="1271493"/>
            <a:ext cx="4566544" cy="437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13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161A-2512-2348-9F95-7A07EC08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Clique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5884A-EAA5-7645-A4F7-B2CFC863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40878" cy="3880773"/>
          </a:xfrm>
        </p:spPr>
        <p:txBody>
          <a:bodyPr/>
          <a:lstStyle/>
          <a:p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đỉnh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clique. </a:t>
            </a:r>
          </a:p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minimum clique cover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NP-Hard</a:t>
            </a:r>
          </a:p>
          <a:p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minimum clique cover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vi-VN" i="1" dirty="0"/>
              <a:t>k</a:t>
            </a:r>
            <a:r>
              <a:rPr lang="el-GR" dirty="0"/>
              <a:t>(</a:t>
            </a:r>
            <a:r>
              <a:rPr lang="en-US" i="1" dirty="0"/>
              <a:t>G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5EB4A1-C3D0-E648-B38B-D1642996E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212" y="1270000"/>
            <a:ext cx="4491318" cy="483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37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161A-2512-2348-9F95-7A07EC08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5884A-EAA5-7645-A4F7-B2CFC863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40878" cy="3880773"/>
          </a:xfrm>
        </p:spPr>
        <p:txBody>
          <a:bodyPr/>
          <a:lstStyle/>
          <a:p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đỉnh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đỉnh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mút</a:t>
            </a:r>
            <a:r>
              <a:rPr lang="en-US" dirty="0"/>
              <a:t>. </a:t>
            </a:r>
          </a:p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minimum vertex cover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NP-Hard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03B82-A3C2-7F4E-B785-B0A2775D2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59" y="1261889"/>
            <a:ext cx="3333376" cy="477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21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161A-2512-2348-9F95-7A07EC08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5884A-EAA5-7645-A4F7-B2CFC863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40878" cy="3880773"/>
          </a:xfrm>
        </p:spPr>
        <p:txBody>
          <a:bodyPr/>
          <a:lstStyle/>
          <a:p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chung</a:t>
            </a:r>
            <a:endParaRPr lang="en-US" dirty="0"/>
          </a:p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maximum matching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P</a:t>
            </a:r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(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2 </a:t>
            </a:r>
            <a:r>
              <a:rPr lang="en-US" dirty="0" err="1"/>
              <a:t>phía</a:t>
            </a:r>
            <a:r>
              <a:rPr lang="en-US" dirty="0"/>
              <a:t>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0ED7A-53AE-5E4F-A6E2-6170A2C9F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064" y="1930400"/>
            <a:ext cx="4499221" cy="305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23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161A-2512-2348-9F95-7A07EC08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Induced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5884A-EAA5-7645-A4F7-B2CFC863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8991101" cy="3880773"/>
          </a:xfrm>
        </p:spPr>
        <p:txBody>
          <a:bodyPr/>
          <a:lstStyle/>
          <a:p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2 </a:t>
            </a:r>
            <a:r>
              <a:rPr lang="en-US" dirty="0" err="1"/>
              <a:t>đỉnh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2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2</a:t>
            </a:r>
          </a:p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maximum induced matching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NP-Hard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B5239-68C9-A44F-BEE5-E5C3BCFAD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135" y="3819330"/>
            <a:ext cx="5191065" cy="245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2894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131</TotalTime>
  <Words>639</Words>
  <Application>Microsoft Macintosh PowerPoint</Application>
  <PresentationFormat>Widescreen</PresentationFormat>
  <Paragraphs>81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Arial_Unicode_MS</vt:lpstr>
      <vt:lpstr>Cambria Math</vt:lpstr>
      <vt:lpstr>Trebuchet MS</vt:lpstr>
      <vt:lpstr>Wingdings 3</vt:lpstr>
      <vt:lpstr>Facet</vt:lpstr>
      <vt:lpstr>Bitmap Image</vt:lpstr>
      <vt:lpstr>Đồ thị đặc biệt</vt:lpstr>
      <vt:lpstr>Một số bài toán được chú ý</vt:lpstr>
      <vt:lpstr>Independent Set</vt:lpstr>
      <vt:lpstr>Clique</vt:lpstr>
      <vt:lpstr>Graph Coloring</vt:lpstr>
      <vt:lpstr>Clique Cover</vt:lpstr>
      <vt:lpstr>Vertex Cover</vt:lpstr>
      <vt:lpstr>Matching</vt:lpstr>
      <vt:lpstr>Induced Matching</vt:lpstr>
      <vt:lpstr>Intersection graph</vt:lpstr>
      <vt:lpstr>Các vấn đề khi nghiên cứu các đồ thị đặc biệt? </vt:lpstr>
      <vt:lpstr>Các lớp đồ thị đặc biệt</vt:lpstr>
      <vt:lpstr>Interval Graph</vt:lpstr>
      <vt:lpstr>Bipartite Graph</vt:lpstr>
      <vt:lpstr>Edge Intersection Graphs of Paths in a Tree </vt:lpstr>
      <vt:lpstr>Vertex Intersection Graphs of Paths in a Tree </vt:lpstr>
      <vt:lpstr>Permutation Graph</vt:lpstr>
      <vt:lpstr>Bipartite Permutation Graph</vt:lpstr>
      <vt:lpstr>Trapezoid Graph</vt:lpstr>
      <vt:lpstr>Circular Arc Graph</vt:lpstr>
      <vt:lpstr>Circle Graph</vt:lpstr>
      <vt:lpstr>Các dạng đồ thị khác</vt:lpstr>
      <vt:lpstr>Một số kết quả của nhóm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thị đặc biệt</dc:title>
  <dc:creator>Cường Thân Việt</dc:creator>
  <cp:lastModifiedBy>Cường Thân Việt</cp:lastModifiedBy>
  <cp:revision>13</cp:revision>
  <dcterms:created xsi:type="dcterms:W3CDTF">2018-09-10T17:04:25Z</dcterms:created>
  <dcterms:modified xsi:type="dcterms:W3CDTF">2018-09-18T01:54:18Z</dcterms:modified>
</cp:coreProperties>
</file>